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324" r:id="rId5"/>
    <p:sldId id="325" r:id="rId6"/>
    <p:sldId id="328" r:id="rId7"/>
    <p:sldId id="327" r:id="rId8"/>
    <p:sldId id="32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5033" autoAdjust="0"/>
  </p:normalViewPr>
  <p:slideViewPr>
    <p:cSldViewPr snapToGrid="0">
      <p:cViewPr varScale="1">
        <p:scale>
          <a:sx n="133" d="100"/>
          <a:sy n="133" d="100"/>
        </p:scale>
        <p:origin x="116" y="70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12/18/2020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12/18/2020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12/18/2020</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MIE-1624 Final Project</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0.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0.xml"/><Relationship Id="rId7" Type="http://schemas.openxmlformats.org/officeDocument/2006/relationships/image" Target="../media/image1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0.xml"/><Relationship Id="rId7" Type="http://schemas.openxmlformats.org/officeDocument/2006/relationships/image" Target="../media/image2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5">
            <a:alphaModFix amt="80000"/>
          </a:blip>
          <a:srcRect t="7802" b="7802"/>
          <a:stretch/>
        </p:blipFill>
        <p:spPr>
          <a:xfrm>
            <a:off x="0" y="0"/>
            <a:ext cx="12192000" cy="6858000"/>
          </a:xfrm>
          <a:blipFill dpi="0" rotWithShape="1">
            <a:blip r:embed="rId5">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462554" y="1946230"/>
            <a:ext cx="5163337" cy="2574520"/>
          </a:xfrm>
        </p:spPr>
        <p:txBody>
          <a:bodyPr/>
          <a:lstStyle/>
          <a:p>
            <a:pPr algn="ctr"/>
            <a:r>
              <a:rPr lang="en-US" sz="4800" dirty="0"/>
              <a:t>COVID-19 Projection and Policies for Ontario</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096848" y="1436458"/>
            <a:ext cx="4529043" cy="490538"/>
          </a:xfrm>
        </p:spPr>
        <p:txBody>
          <a:bodyPr/>
          <a:lstStyle/>
          <a:p>
            <a:r>
              <a:rPr lang="en-US" dirty="0"/>
              <a:t>MIE-1624 – Final Exam Project</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December 18, 2020</a:t>
            </a:r>
          </a:p>
          <a:p>
            <a:r>
              <a:rPr lang="en-US" dirty="0"/>
              <a:t>TUSHAR AGGARWAL</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a:extLst>
              <a:ext uri="{FF2B5EF4-FFF2-40B4-BE49-F238E27FC236}">
                <a16:creationId xmlns:a16="http://schemas.microsoft.com/office/drawing/2014/main" id="{6D638027-92EF-4B26-A06C-0454FE30E9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65993043"/>
      </p:ext>
    </p:extLst>
  </p:cSld>
  <p:clrMapOvr>
    <a:masterClrMapping/>
  </p:clrMapOvr>
  <mc:AlternateContent xmlns:mc="http://schemas.openxmlformats.org/markup-compatibility/2006">
    <mc:Choice xmlns:p14="http://schemas.microsoft.com/office/powerpoint/2010/main" Requires="p14">
      <p:transition spd="slow" p14:dur="2000" advTm="2619"/>
    </mc:Choice>
    <mc:Fallback>
      <p:transition spd="slow" advTm="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5BF9-BE58-495F-93CB-48A4BCFA58C5}"/>
              </a:ext>
            </a:extLst>
          </p:cNvPr>
          <p:cNvSpPr>
            <a:spLocks noGrp="1"/>
          </p:cNvSpPr>
          <p:nvPr>
            <p:ph type="title"/>
          </p:nvPr>
        </p:nvSpPr>
        <p:spPr>
          <a:xfrm>
            <a:off x="226140" y="255131"/>
            <a:ext cx="11340000" cy="700114"/>
          </a:xfrm>
        </p:spPr>
        <p:txBody>
          <a:bodyPr/>
          <a:lstStyle/>
          <a:p>
            <a:r>
              <a:rPr lang="en-US" dirty="0"/>
              <a:t>Covid-19 Analysis for Ontario</a:t>
            </a:r>
            <a:endParaRPr lang="en-CA" dirty="0"/>
          </a:p>
        </p:txBody>
      </p:sp>
      <p:pic>
        <p:nvPicPr>
          <p:cNvPr id="1026" name="Picture 2">
            <a:extLst>
              <a:ext uri="{FF2B5EF4-FFF2-40B4-BE49-F238E27FC236}">
                <a16:creationId xmlns:a16="http://schemas.microsoft.com/office/drawing/2014/main" id="{FA7B94E9-A821-41B2-A0CF-E210F30CB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38873"/>
            <a:ext cx="3116620" cy="4326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16BEBC-8BEB-45D1-847D-E324E98B1A7D}"/>
              </a:ext>
            </a:extLst>
          </p:cNvPr>
          <p:cNvSpPr txBox="1"/>
          <p:nvPr/>
        </p:nvSpPr>
        <p:spPr>
          <a:xfrm>
            <a:off x="226140" y="5448915"/>
            <a:ext cx="3063958" cy="923330"/>
          </a:xfrm>
          <a:prstGeom prst="rect">
            <a:avLst/>
          </a:prstGeom>
          <a:noFill/>
        </p:spPr>
        <p:txBody>
          <a:bodyPr wrap="square" rtlCol="0">
            <a:spAutoFit/>
          </a:bodyPr>
          <a:lstStyle/>
          <a:p>
            <a:r>
              <a:rPr lang="en-US" dirty="0"/>
              <a:t>Ontario is the second highest province in Canada with Covid-19 Cases</a:t>
            </a:r>
            <a:endParaRPr lang="en-CA" dirty="0"/>
          </a:p>
        </p:txBody>
      </p:sp>
      <p:sp>
        <p:nvSpPr>
          <p:cNvPr id="4" name="TextBox 3">
            <a:extLst>
              <a:ext uri="{FF2B5EF4-FFF2-40B4-BE49-F238E27FC236}">
                <a16:creationId xmlns:a16="http://schemas.microsoft.com/office/drawing/2014/main" id="{D854207C-8A5D-47D9-9B42-57F06F921141}"/>
              </a:ext>
            </a:extLst>
          </p:cNvPr>
          <p:cNvSpPr txBox="1"/>
          <p:nvPr/>
        </p:nvSpPr>
        <p:spPr>
          <a:xfrm>
            <a:off x="746840" y="2747987"/>
            <a:ext cx="971849" cy="276999"/>
          </a:xfrm>
          <a:prstGeom prst="rect">
            <a:avLst/>
          </a:prstGeom>
          <a:noFill/>
        </p:spPr>
        <p:txBody>
          <a:bodyPr wrap="square" rtlCol="0">
            <a:spAutoFit/>
          </a:bodyPr>
          <a:lstStyle/>
          <a:p>
            <a:r>
              <a:rPr lang="en-US" sz="1200" b="1" dirty="0"/>
              <a:t>Ontario</a:t>
            </a:r>
            <a:endParaRPr lang="en-CA" b="1" dirty="0"/>
          </a:p>
        </p:txBody>
      </p:sp>
      <p:cxnSp>
        <p:nvCxnSpPr>
          <p:cNvPr id="6" name="Straight Arrow Connector 5">
            <a:extLst>
              <a:ext uri="{FF2B5EF4-FFF2-40B4-BE49-F238E27FC236}">
                <a16:creationId xmlns:a16="http://schemas.microsoft.com/office/drawing/2014/main" id="{4FCFB6A0-F5A1-480C-B4DB-DEF6C848E4A6}"/>
              </a:ext>
            </a:extLst>
          </p:cNvPr>
          <p:cNvCxnSpPr/>
          <p:nvPr/>
        </p:nvCxnSpPr>
        <p:spPr>
          <a:xfrm>
            <a:off x="1393143" y="2949060"/>
            <a:ext cx="1110685" cy="479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FEDC448-D0F1-495F-900B-CCFD46D9A572}"/>
              </a:ext>
            </a:extLst>
          </p:cNvPr>
          <p:cNvPicPr>
            <a:picLocks noChangeAspect="1"/>
          </p:cNvPicPr>
          <p:nvPr/>
        </p:nvPicPr>
        <p:blipFill>
          <a:blip r:embed="rId5"/>
          <a:stretch>
            <a:fillRect/>
          </a:stretch>
        </p:blipFill>
        <p:spPr>
          <a:xfrm>
            <a:off x="3491462" y="1184367"/>
            <a:ext cx="3710688" cy="2004064"/>
          </a:xfrm>
          <a:prstGeom prst="rect">
            <a:avLst/>
          </a:prstGeom>
        </p:spPr>
      </p:pic>
      <p:sp>
        <p:nvSpPr>
          <p:cNvPr id="13" name="TextBox 12">
            <a:extLst>
              <a:ext uri="{FF2B5EF4-FFF2-40B4-BE49-F238E27FC236}">
                <a16:creationId xmlns:a16="http://schemas.microsoft.com/office/drawing/2014/main" id="{38737835-9C74-4D9C-BE52-22FEA2B382C0}"/>
              </a:ext>
            </a:extLst>
          </p:cNvPr>
          <p:cNvSpPr txBox="1"/>
          <p:nvPr/>
        </p:nvSpPr>
        <p:spPr>
          <a:xfrm>
            <a:off x="3455935" y="3192516"/>
            <a:ext cx="3781742" cy="954107"/>
          </a:xfrm>
          <a:prstGeom prst="rect">
            <a:avLst/>
          </a:prstGeom>
          <a:noFill/>
        </p:spPr>
        <p:txBody>
          <a:bodyPr wrap="square" rtlCol="0">
            <a:spAutoFit/>
          </a:bodyPr>
          <a:lstStyle/>
          <a:p>
            <a:r>
              <a:rPr lang="en-US" sz="1400" dirty="0"/>
              <a:t>Looking at confirmed cases per day we see Ontario has seen 2 </a:t>
            </a:r>
            <a:r>
              <a:rPr lang="en-US" sz="1400" dirty="0" err="1"/>
              <a:t>Covid</a:t>
            </a:r>
            <a:r>
              <a:rPr lang="en-US" sz="1400" dirty="0"/>
              <a:t> Waves. One was in March 2020 the second one is currently going on since September where daily cases are rising.</a:t>
            </a:r>
            <a:endParaRPr lang="en-CA" sz="1400" dirty="0"/>
          </a:p>
        </p:txBody>
      </p:sp>
      <p:pic>
        <p:nvPicPr>
          <p:cNvPr id="14" name="Picture 13">
            <a:extLst>
              <a:ext uri="{FF2B5EF4-FFF2-40B4-BE49-F238E27FC236}">
                <a16:creationId xmlns:a16="http://schemas.microsoft.com/office/drawing/2014/main" id="{8AFD594A-14F7-43FD-92B5-7803052F132B}"/>
              </a:ext>
            </a:extLst>
          </p:cNvPr>
          <p:cNvPicPr>
            <a:picLocks noChangeAspect="1"/>
          </p:cNvPicPr>
          <p:nvPr/>
        </p:nvPicPr>
        <p:blipFill>
          <a:blip r:embed="rId6"/>
          <a:stretch>
            <a:fillRect/>
          </a:stretch>
        </p:blipFill>
        <p:spPr>
          <a:xfrm>
            <a:off x="7426783" y="1158210"/>
            <a:ext cx="3636288" cy="2030221"/>
          </a:xfrm>
          <a:prstGeom prst="rect">
            <a:avLst/>
          </a:prstGeom>
        </p:spPr>
      </p:pic>
      <p:sp>
        <p:nvSpPr>
          <p:cNvPr id="16" name="TextBox 15">
            <a:extLst>
              <a:ext uri="{FF2B5EF4-FFF2-40B4-BE49-F238E27FC236}">
                <a16:creationId xmlns:a16="http://schemas.microsoft.com/office/drawing/2014/main" id="{DA84B847-F0BC-4C01-AF66-C34EA085A9D5}"/>
              </a:ext>
            </a:extLst>
          </p:cNvPr>
          <p:cNvSpPr txBox="1"/>
          <p:nvPr/>
        </p:nvSpPr>
        <p:spPr>
          <a:xfrm>
            <a:off x="7426783" y="3192515"/>
            <a:ext cx="3781742" cy="1131079"/>
          </a:xfrm>
          <a:prstGeom prst="rect">
            <a:avLst/>
          </a:prstGeom>
          <a:noFill/>
        </p:spPr>
        <p:txBody>
          <a:bodyPr wrap="square" rtlCol="0">
            <a:spAutoFit/>
          </a:bodyPr>
          <a:lstStyle/>
          <a:p>
            <a:r>
              <a:rPr lang="en-US" sz="1350" dirty="0"/>
              <a:t>We Also see after the first wave we see an upward trend in COVID recovered cases. Which shows that the immunity is starting to increase in the population with more than 100 thousand people have recovered by December 2020</a:t>
            </a:r>
            <a:endParaRPr lang="en-CA" sz="1350" dirty="0"/>
          </a:p>
        </p:txBody>
      </p:sp>
      <p:pic>
        <p:nvPicPr>
          <p:cNvPr id="17" name="Picture 16">
            <a:extLst>
              <a:ext uri="{FF2B5EF4-FFF2-40B4-BE49-F238E27FC236}">
                <a16:creationId xmlns:a16="http://schemas.microsoft.com/office/drawing/2014/main" id="{53D606B8-4D91-4BA9-B2B7-169E0CE87393}"/>
              </a:ext>
            </a:extLst>
          </p:cNvPr>
          <p:cNvPicPr>
            <a:picLocks noChangeAspect="1"/>
          </p:cNvPicPr>
          <p:nvPr/>
        </p:nvPicPr>
        <p:blipFill>
          <a:blip r:embed="rId7"/>
          <a:stretch>
            <a:fillRect/>
          </a:stretch>
        </p:blipFill>
        <p:spPr>
          <a:xfrm>
            <a:off x="3536595" y="4503918"/>
            <a:ext cx="3620422" cy="1972573"/>
          </a:xfrm>
          <a:prstGeom prst="rect">
            <a:avLst/>
          </a:prstGeom>
        </p:spPr>
      </p:pic>
      <p:cxnSp>
        <p:nvCxnSpPr>
          <p:cNvPr id="19" name="Straight Connector 18">
            <a:extLst>
              <a:ext uri="{FF2B5EF4-FFF2-40B4-BE49-F238E27FC236}">
                <a16:creationId xmlns:a16="http://schemas.microsoft.com/office/drawing/2014/main" id="{128CE771-6F9C-426B-B492-8851226F0E8D}"/>
              </a:ext>
            </a:extLst>
          </p:cNvPr>
          <p:cNvCxnSpPr/>
          <p:nvPr/>
        </p:nvCxnSpPr>
        <p:spPr>
          <a:xfrm>
            <a:off x="3667175" y="4390077"/>
            <a:ext cx="7995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05505E-4633-4361-B273-3BA332553916}"/>
              </a:ext>
            </a:extLst>
          </p:cNvPr>
          <p:cNvCxnSpPr>
            <a:cxnSpLocks/>
          </p:cNvCxnSpPr>
          <p:nvPr/>
        </p:nvCxnSpPr>
        <p:spPr>
          <a:xfrm>
            <a:off x="7315200" y="995786"/>
            <a:ext cx="0" cy="31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39FD98-DB2F-4B7B-A34A-9196CA580950}"/>
              </a:ext>
            </a:extLst>
          </p:cNvPr>
          <p:cNvCxnSpPr/>
          <p:nvPr/>
        </p:nvCxnSpPr>
        <p:spPr>
          <a:xfrm>
            <a:off x="3290098" y="1091535"/>
            <a:ext cx="0" cy="567311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A798DA-FFC7-4478-8BA0-F005FB55F9EF}"/>
              </a:ext>
            </a:extLst>
          </p:cNvPr>
          <p:cNvSpPr txBox="1"/>
          <p:nvPr/>
        </p:nvSpPr>
        <p:spPr>
          <a:xfrm>
            <a:off x="7553180" y="4725021"/>
            <a:ext cx="3781742" cy="1600438"/>
          </a:xfrm>
          <a:prstGeom prst="rect">
            <a:avLst/>
          </a:prstGeom>
          <a:noFill/>
        </p:spPr>
        <p:txBody>
          <a:bodyPr wrap="square" rtlCol="0">
            <a:spAutoFit/>
          </a:bodyPr>
          <a:lstStyle/>
          <a:p>
            <a:r>
              <a:rPr lang="en-US" sz="1400" dirty="0"/>
              <a:t>Looking at the data of outbreaks recorded in Ontario we see significant number of outbreaks in March of 2020 and</a:t>
            </a:r>
            <a:r>
              <a:rPr lang="en-CA" sz="1400" dirty="0"/>
              <a:t> we also see a very high number of outbreaks starting to occur in November. Which correlates to our Covid-19 cases per day data where we see a wave in March and a second wave starting in September</a:t>
            </a:r>
            <a:endParaRPr lang="en-US" sz="1400" dirty="0"/>
          </a:p>
        </p:txBody>
      </p:sp>
      <p:pic>
        <p:nvPicPr>
          <p:cNvPr id="29" name="Audio 28">
            <a:hlinkClick r:id="" action="ppaction://media"/>
            <a:extLst>
              <a:ext uri="{FF2B5EF4-FFF2-40B4-BE49-F238E27FC236}">
                <a16:creationId xmlns:a16="http://schemas.microsoft.com/office/drawing/2014/main" id="{5986E8B5-537F-4091-82FD-FB7D3D61F6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55344814"/>
      </p:ext>
    </p:extLst>
  </p:cSld>
  <p:clrMapOvr>
    <a:masterClrMapping/>
  </p:clrMapOvr>
  <mc:AlternateContent xmlns:mc="http://schemas.openxmlformats.org/markup-compatibility/2006">
    <mc:Choice xmlns:p14="http://schemas.microsoft.com/office/powerpoint/2010/main" Requires="p14">
      <p:transition spd="slow" p14:dur="2000" advTm="26170"/>
    </mc:Choice>
    <mc:Fallback>
      <p:transition spd="slow" advTm="2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3C06-23E4-4382-B467-F23B0EC9288F}"/>
              </a:ext>
            </a:extLst>
          </p:cNvPr>
          <p:cNvSpPr>
            <a:spLocks noGrp="1"/>
          </p:cNvSpPr>
          <p:nvPr>
            <p:ph type="title"/>
          </p:nvPr>
        </p:nvSpPr>
        <p:spPr>
          <a:xfrm>
            <a:off x="914109" y="278797"/>
            <a:ext cx="3298909" cy="338163"/>
          </a:xfrm>
        </p:spPr>
        <p:txBody>
          <a:bodyPr/>
          <a:lstStyle/>
          <a:p>
            <a:r>
              <a:rPr lang="en-US" dirty="0"/>
              <a:t>Ontario Outbreak</a:t>
            </a:r>
            <a:endParaRPr lang="en-CA" dirty="0"/>
          </a:p>
        </p:txBody>
      </p:sp>
      <p:pic>
        <p:nvPicPr>
          <p:cNvPr id="4100" name="Picture 4">
            <a:extLst>
              <a:ext uri="{FF2B5EF4-FFF2-40B4-BE49-F238E27FC236}">
                <a16:creationId xmlns:a16="http://schemas.microsoft.com/office/drawing/2014/main" id="{8699172C-08B5-4779-9519-E2331368E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91" y="840846"/>
            <a:ext cx="3837841" cy="28360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B5A3D3C-44E3-42AE-B204-2F670BD1F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5" y="3900769"/>
            <a:ext cx="4087267" cy="21208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CD0721B-C3EB-461F-AF12-2D2A47752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659" y="545472"/>
            <a:ext cx="3837841" cy="1153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32CFF53-312A-440C-BEC5-9380869501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658" y="1826997"/>
            <a:ext cx="3837841" cy="10693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214130-8B28-4965-BC14-525D342D052F}"/>
              </a:ext>
            </a:extLst>
          </p:cNvPr>
          <p:cNvSpPr txBox="1"/>
          <p:nvPr/>
        </p:nvSpPr>
        <p:spPr>
          <a:xfrm>
            <a:off x="8985782" y="545472"/>
            <a:ext cx="3206218" cy="2031325"/>
          </a:xfrm>
          <a:prstGeom prst="rect">
            <a:avLst/>
          </a:prstGeom>
          <a:noFill/>
        </p:spPr>
        <p:txBody>
          <a:bodyPr wrap="square" rtlCol="0">
            <a:spAutoFit/>
          </a:bodyPr>
          <a:lstStyle/>
          <a:p>
            <a:r>
              <a:rPr lang="en-US" sz="1400" dirty="0"/>
              <a:t>- We see a significant decline in travel after March 2020</a:t>
            </a:r>
          </a:p>
          <a:p>
            <a:pPr marL="285750" indent="-285750">
              <a:buFontTx/>
              <a:buChar char="-"/>
            </a:pPr>
            <a:r>
              <a:rPr lang="en-US" sz="1400" dirty="0"/>
              <a:t>Reduced COVID-19 Cases</a:t>
            </a:r>
          </a:p>
          <a:p>
            <a:pPr marL="285750" indent="-285750">
              <a:buFontTx/>
              <a:buChar char="-"/>
            </a:pPr>
            <a:r>
              <a:rPr lang="en-US" sz="1400" dirty="0"/>
              <a:t>However, some people are still travelling</a:t>
            </a:r>
          </a:p>
          <a:p>
            <a:pPr marL="285750" indent="-285750">
              <a:buFontTx/>
              <a:buChar char="-"/>
            </a:pPr>
            <a:r>
              <a:rPr lang="en-US" sz="1400" dirty="0"/>
              <a:t>Slow increase in travel from April to September 2020</a:t>
            </a:r>
          </a:p>
          <a:p>
            <a:pPr marL="285750" indent="-285750">
              <a:buFontTx/>
              <a:buChar char="-"/>
            </a:pPr>
            <a:r>
              <a:rPr lang="en-US" sz="1400" dirty="0"/>
              <a:t>No Data Available after September 2020</a:t>
            </a:r>
            <a:endParaRPr lang="en-CA" sz="1400" dirty="0"/>
          </a:p>
        </p:txBody>
      </p:sp>
      <p:sp>
        <p:nvSpPr>
          <p:cNvPr id="10" name="TextBox 9">
            <a:extLst>
              <a:ext uri="{FF2B5EF4-FFF2-40B4-BE49-F238E27FC236}">
                <a16:creationId xmlns:a16="http://schemas.microsoft.com/office/drawing/2014/main" id="{45A77945-3B0C-45A4-9D63-659DC9CDB13F}"/>
              </a:ext>
            </a:extLst>
          </p:cNvPr>
          <p:cNvSpPr txBox="1"/>
          <p:nvPr/>
        </p:nvSpPr>
        <p:spPr>
          <a:xfrm>
            <a:off x="5413392" y="94131"/>
            <a:ext cx="6096798" cy="369332"/>
          </a:xfrm>
          <a:prstGeom prst="rect">
            <a:avLst/>
          </a:prstGeom>
          <a:noFill/>
        </p:spPr>
        <p:txBody>
          <a:bodyPr wrap="square">
            <a:spAutoFit/>
          </a:bodyPr>
          <a:lstStyle/>
          <a:p>
            <a:r>
              <a:rPr lang="en-US" b="1" dirty="0"/>
              <a:t>Ontario Toronto Pearson Travel Data From Statistics Canada</a:t>
            </a:r>
            <a:endParaRPr lang="en-CA" b="1" dirty="0"/>
          </a:p>
        </p:txBody>
      </p:sp>
      <p:cxnSp>
        <p:nvCxnSpPr>
          <p:cNvPr id="5" name="Straight Connector 4">
            <a:extLst>
              <a:ext uri="{FF2B5EF4-FFF2-40B4-BE49-F238E27FC236}">
                <a16:creationId xmlns:a16="http://schemas.microsoft.com/office/drawing/2014/main" id="{3597EE7C-8279-4E84-A223-E5CF044A70C4}"/>
              </a:ext>
            </a:extLst>
          </p:cNvPr>
          <p:cNvCxnSpPr/>
          <p:nvPr/>
        </p:nvCxnSpPr>
        <p:spPr>
          <a:xfrm>
            <a:off x="4390077" y="392570"/>
            <a:ext cx="0" cy="5692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AA7CB4-87C1-4B5F-B74D-A5AA9142E77F}"/>
              </a:ext>
            </a:extLst>
          </p:cNvPr>
          <p:cNvCxnSpPr>
            <a:cxnSpLocks/>
          </p:cNvCxnSpPr>
          <p:nvPr/>
        </p:nvCxnSpPr>
        <p:spPr>
          <a:xfrm>
            <a:off x="4726560" y="3154919"/>
            <a:ext cx="7064891" cy="0"/>
          </a:xfrm>
          <a:prstGeom prst="line">
            <a:avLst/>
          </a:prstGeom>
        </p:spPr>
        <p:style>
          <a:lnRef idx="1">
            <a:schemeClr val="accent1"/>
          </a:lnRef>
          <a:fillRef idx="0">
            <a:schemeClr val="accent1"/>
          </a:fillRef>
          <a:effectRef idx="0">
            <a:schemeClr val="accent1"/>
          </a:effectRef>
          <a:fontRef idx="minor">
            <a:schemeClr val="tx1"/>
          </a:fontRef>
        </p:style>
      </p:cxnSp>
      <p:pic>
        <p:nvPicPr>
          <p:cNvPr id="4104" name="Picture 8">
            <a:extLst>
              <a:ext uri="{FF2B5EF4-FFF2-40B4-BE49-F238E27FC236}">
                <a16:creationId xmlns:a16="http://schemas.microsoft.com/office/drawing/2014/main" id="{9A617375-76A6-4453-804F-8EEACC056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0816" y="3339950"/>
            <a:ext cx="3902795" cy="202508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8BB5A0B-DE12-412A-9DD8-CD58F1A50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349" y="3449378"/>
            <a:ext cx="3352660" cy="18188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F087D-3433-4CAC-8825-818B4256C417}"/>
              </a:ext>
            </a:extLst>
          </p:cNvPr>
          <p:cNvSpPr txBox="1"/>
          <p:nvPr/>
        </p:nvSpPr>
        <p:spPr>
          <a:xfrm>
            <a:off x="4822658" y="5714394"/>
            <a:ext cx="6829955" cy="523220"/>
          </a:xfrm>
          <a:prstGeom prst="rect">
            <a:avLst/>
          </a:prstGeom>
          <a:noFill/>
        </p:spPr>
        <p:txBody>
          <a:bodyPr wrap="square" rtlCol="0">
            <a:spAutoFit/>
          </a:bodyPr>
          <a:lstStyle/>
          <a:p>
            <a:r>
              <a:rPr lang="en-US" sz="1400" dirty="0"/>
              <a:t>Schools re-opening had a significant impact on the COVID-19 cases </a:t>
            </a:r>
          </a:p>
          <a:p>
            <a:r>
              <a:rPr lang="en-US" sz="1400" dirty="0"/>
              <a:t>Whereas lockdown in March (See Date Map) helped reduce spread of covid-19</a:t>
            </a:r>
            <a:endParaRPr lang="en-CA" sz="1400" dirty="0"/>
          </a:p>
        </p:txBody>
      </p:sp>
      <p:sp>
        <p:nvSpPr>
          <p:cNvPr id="20" name="TextBox 19">
            <a:extLst>
              <a:ext uri="{FF2B5EF4-FFF2-40B4-BE49-F238E27FC236}">
                <a16:creationId xmlns:a16="http://schemas.microsoft.com/office/drawing/2014/main" id="{EF83443A-6A2B-4312-977A-FB01E4D4764F}"/>
              </a:ext>
            </a:extLst>
          </p:cNvPr>
          <p:cNvSpPr txBox="1"/>
          <p:nvPr/>
        </p:nvSpPr>
        <p:spPr>
          <a:xfrm>
            <a:off x="9981808" y="3141601"/>
            <a:ext cx="808226" cy="307777"/>
          </a:xfrm>
          <a:prstGeom prst="rect">
            <a:avLst/>
          </a:prstGeom>
          <a:noFill/>
        </p:spPr>
        <p:txBody>
          <a:bodyPr wrap="square" rtlCol="0">
            <a:spAutoFit/>
          </a:bodyPr>
          <a:lstStyle/>
          <a:p>
            <a:r>
              <a:rPr lang="en-US" sz="1400" dirty="0"/>
              <a:t>School</a:t>
            </a:r>
            <a:endParaRPr lang="en-CA" sz="1400" dirty="0"/>
          </a:p>
        </p:txBody>
      </p:sp>
      <p:pic>
        <p:nvPicPr>
          <p:cNvPr id="17" name="Audio 16">
            <a:hlinkClick r:id="" action="ppaction://media"/>
            <a:extLst>
              <a:ext uri="{FF2B5EF4-FFF2-40B4-BE49-F238E27FC236}">
                <a16:creationId xmlns:a16="http://schemas.microsoft.com/office/drawing/2014/main" id="{3CC7320E-A4BC-42FD-975B-EAE3F4E4813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95000077"/>
      </p:ext>
    </p:extLst>
  </p:cSld>
  <p:clrMapOvr>
    <a:masterClrMapping/>
  </p:clrMapOvr>
  <mc:AlternateContent xmlns:mc="http://schemas.openxmlformats.org/markup-compatibility/2006">
    <mc:Choice xmlns:p14="http://schemas.microsoft.com/office/powerpoint/2010/main" Requires="p14">
      <p:transition spd="slow" p14:dur="2000" advTm="64909"/>
    </mc:Choice>
    <mc:Fallback>
      <p:transition spd="slow" advTm="64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5249-D303-47DF-B30A-F594ADB00F0D}"/>
              </a:ext>
            </a:extLst>
          </p:cNvPr>
          <p:cNvSpPr>
            <a:spLocks noGrp="1"/>
          </p:cNvSpPr>
          <p:nvPr>
            <p:ph type="title"/>
          </p:nvPr>
        </p:nvSpPr>
        <p:spPr>
          <a:xfrm>
            <a:off x="426000" y="337358"/>
            <a:ext cx="5783303" cy="830775"/>
          </a:xfrm>
        </p:spPr>
        <p:txBody>
          <a:bodyPr/>
          <a:lstStyle/>
          <a:p>
            <a:r>
              <a:rPr lang="en-US" dirty="0"/>
              <a:t>Ontario Hospitalization , ICU Occupancy and ICU with Ventilators</a:t>
            </a:r>
            <a:endParaRPr lang="en-CA" dirty="0"/>
          </a:p>
        </p:txBody>
      </p:sp>
      <p:pic>
        <p:nvPicPr>
          <p:cNvPr id="3074" name="Picture 2">
            <a:extLst>
              <a:ext uri="{FF2B5EF4-FFF2-40B4-BE49-F238E27FC236}">
                <a16:creationId xmlns:a16="http://schemas.microsoft.com/office/drawing/2014/main" id="{A191FA70-488B-4FB9-9274-986B8354D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07" y="1377852"/>
            <a:ext cx="5716874" cy="1246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D02EC55-A6BA-45FE-ADD2-7B7EFC4E0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07" y="2677053"/>
            <a:ext cx="5829993" cy="18939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6E43CD1-A3CC-4BAA-949D-6AD0E50B8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90" y="4533153"/>
            <a:ext cx="5851099" cy="189398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020B3E5-9BBC-475D-8F31-E2E2B8C620CC}"/>
              </a:ext>
            </a:extLst>
          </p:cNvPr>
          <p:cNvCxnSpPr/>
          <p:nvPr/>
        </p:nvCxnSpPr>
        <p:spPr>
          <a:xfrm>
            <a:off x="6271539" y="120883"/>
            <a:ext cx="0" cy="6616234"/>
          </a:xfrm>
          <a:prstGeom prst="line">
            <a:avLst/>
          </a:prstGeom>
          <a:ln w="57150"/>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FE7100C-ACDB-4C1B-867B-8755CDA1DED6}"/>
              </a:ext>
            </a:extLst>
          </p:cNvPr>
          <p:cNvSpPr txBox="1">
            <a:spLocks/>
          </p:cNvSpPr>
          <p:nvPr/>
        </p:nvSpPr>
        <p:spPr>
          <a:xfrm>
            <a:off x="6560198" y="177591"/>
            <a:ext cx="5456257" cy="779896"/>
          </a:xfrm>
          <a:prstGeom prst="rect">
            <a:avLst/>
          </a:prstGeom>
        </p:spPr>
        <p:txBody>
          <a:bodyPr anchor="ct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dirty="0"/>
              <a:t>Modelling Second Wave - ARIMA</a:t>
            </a:r>
            <a:endParaRPr lang="en-CA" dirty="0"/>
          </a:p>
        </p:txBody>
      </p:sp>
      <p:pic>
        <p:nvPicPr>
          <p:cNvPr id="3080" name="Picture 8">
            <a:extLst>
              <a:ext uri="{FF2B5EF4-FFF2-40B4-BE49-F238E27FC236}">
                <a16:creationId xmlns:a16="http://schemas.microsoft.com/office/drawing/2014/main" id="{E0DDB61C-B68A-4A8D-83C1-B33D935FEA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4945" y="957487"/>
            <a:ext cx="3309870" cy="24993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FF2EE59-5FB5-4E5E-BB53-8B5E5D6479CD}"/>
              </a:ext>
            </a:extLst>
          </p:cNvPr>
          <p:cNvSpPr txBox="1">
            <a:spLocks/>
          </p:cNvSpPr>
          <p:nvPr/>
        </p:nvSpPr>
        <p:spPr>
          <a:xfrm>
            <a:off x="6431751" y="3624047"/>
            <a:ext cx="5456257" cy="779896"/>
          </a:xfrm>
          <a:prstGeom prst="rect">
            <a:avLst/>
          </a:prstGeom>
        </p:spPr>
        <p:txBody>
          <a:bodyPr anchor="ct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dirty="0"/>
              <a:t>Modelling Second Wave - SARIMAX</a:t>
            </a:r>
            <a:endParaRPr lang="en-CA" dirty="0"/>
          </a:p>
        </p:txBody>
      </p:sp>
      <p:pic>
        <p:nvPicPr>
          <p:cNvPr id="3082" name="Picture 10">
            <a:extLst>
              <a:ext uri="{FF2B5EF4-FFF2-40B4-BE49-F238E27FC236}">
                <a16:creationId xmlns:a16="http://schemas.microsoft.com/office/drawing/2014/main" id="{58C57C7E-6069-42D1-9895-4124996133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867" y="4447526"/>
            <a:ext cx="5252500" cy="182401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C0AE4983-1235-4A5E-9CB0-CDB0D76E825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88563341"/>
      </p:ext>
    </p:extLst>
  </p:cSld>
  <p:clrMapOvr>
    <a:masterClrMapping/>
  </p:clrMapOvr>
  <mc:AlternateContent xmlns:mc="http://schemas.openxmlformats.org/markup-compatibility/2006">
    <mc:Choice xmlns:p14="http://schemas.microsoft.com/office/powerpoint/2010/main" Requires="p14">
      <p:transition spd="slow" p14:dur="2000" advTm="40674"/>
    </mc:Choice>
    <mc:Fallback>
      <p:transition spd="slow" advTm="4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B9CC-4534-4DFA-8A5F-07EBA11C5F25}"/>
              </a:ext>
            </a:extLst>
          </p:cNvPr>
          <p:cNvSpPr>
            <a:spLocks noGrp="1"/>
          </p:cNvSpPr>
          <p:nvPr>
            <p:ph type="title"/>
          </p:nvPr>
        </p:nvSpPr>
        <p:spPr>
          <a:xfrm>
            <a:off x="379338" y="207256"/>
            <a:ext cx="11340000" cy="700114"/>
          </a:xfrm>
        </p:spPr>
        <p:txBody>
          <a:bodyPr/>
          <a:lstStyle/>
          <a:p>
            <a:r>
              <a:rPr lang="en-US" dirty="0"/>
              <a:t>SIR Model – ALSO THE ONE WE SELECTED</a:t>
            </a:r>
            <a:endParaRPr lang="en-CA" dirty="0"/>
          </a:p>
        </p:txBody>
      </p:sp>
      <p:pic>
        <p:nvPicPr>
          <p:cNvPr id="2054" name="Picture 6">
            <a:extLst>
              <a:ext uri="{FF2B5EF4-FFF2-40B4-BE49-F238E27FC236}">
                <a16:creationId xmlns:a16="http://schemas.microsoft.com/office/drawing/2014/main" id="{48AFD6BB-F7AD-40BB-9C06-7BEE8D684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17" y="2401535"/>
            <a:ext cx="3525496" cy="234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AC989CA-22D1-4D0A-9F22-CE80E0A8AD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8179" y="1474528"/>
            <a:ext cx="3525497" cy="234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2F428B0-B95F-4BE4-BF38-C8147A939C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8178" y="3950828"/>
            <a:ext cx="3525497" cy="234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D2812CF-77FB-449A-B6E7-B6F1694D71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738" y="1429198"/>
            <a:ext cx="3525498" cy="234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38132CB6-35A3-4240-88AD-FB38128740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8638" y="3950828"/>
            <a:ext cx="3525497" cy="23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47D793A5-52EB-418C-A99D-68674CEDCC1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
        <p:nvSpPr>
          <p:cNvPr id="7" name="TextBox 6">
            <a:extLst>
              <a:ext uri="{FF2B5EF4-FFF2-40B4-BE49-F238E27FC236}">
                <a16:creationId xmlns:a16="http://schemas.microsoft.com/office/drawing/2014/main" id="{3510975C-D06C-49DF-8EBC-3951FC470102}"/>
              </a:ext>
            </a:extLst>
          </p:cNvPr>
          <p:cNvSpPr txBox="1"/>
          <p:nvPr/>
        </p:nvSpPr>
        <p:spPr>
          <a:xfrm>
            <a:off x="923975" y="907370"/>
            <a:ext cx="10645725" cy="369332"/>
          </a:xfrm>
          <a:prstGeom prst="rect">
            <a:avLst/>
          </a:prstGeom>
          <a:noFill/>
        </p:spPr>
        <p:txBody>
          <a:bodyPr wrap="square" rtlCol="0">
            <a:spAutoFit/>
          </a:bodyPr>
          <a:lstStyle/>
          <a:p>
            <a:r>
              <a:rPr lang="en-US" dirty="0"/>
              <a:t>Current					Worst					Best</a:t>
            </a:r>
            <a:endParaRPr lang="en-CA" dirty="0"/>
          </a:p>
        </p:txBody>
      </p:sp>
      <p:cxnSp>
        <p:nvCxnSpPr>
          <p:cNvPr id="9" name="Straight Connector 8">
            <a:extLst>
              <a:ext uri="{FF2B5EF4-FFF2-40B4-BE49-F238E27FC236}">
                <a16:creationId xmlns:a16="http://schemas.microsoft.com/office/drawing/2014/main" id="{5C1E698C-0742-427D-A0A2-1A678744BDDF}"/>
              </a:ext>
            </a:extLst>
          </p:cNvPr>
          <p:cNvCxnSpPr/>
          <p:nvPr/>
        </p:nvCxnSpPr>
        <p:spPr>
          <a:xfrm flipV="1">
            <a:off x="3892184" y="947912"/>
            <a:ext cx="0" cy="515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2CBA4-1033-4AA2-BF64-6884B09EEA10}"/>
              </a:ext>
            </a:extLst>
          </p:cNvPr>
          <p:cNvCxnSpPr/>
          <p:nvPr/>
        </p:nvCxnSpPr>
        <p:spPr>
          <a:xfrm flipV="1">
            <a:off x="7855382" y="853256"/>
            <a:ext cx="0" cy="51514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375198"/>
      </p:ext>
    </p:extLst>
  </p:cSld>
  <p:clrMapOvr>
    <a:masterClrMapping/>
  </p:clrMapOvr>
  <mc:AlternateContent xmlns:mc="http://schemas.openxmlformats.org/markup-compatibility/2006">
    <mc:Choice xmlns:p14="http://schemas.microsoft.com/office/powerpoint/2010/main" Requires="p14">
      <p:transition spd="slow" p14:dur="2000" advTm="39676"/>
    </mc:Choice>
    <mc:Fallback>
      <p:transition spd="slow" advTm="39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purl.org/dc/dcmitype/"/>
    <ds:schemaRef ds:uri="71af3243-3dd4-4a8d-8c0d-dd76da1f02a5"/>
    <ds:schemaRef ds:uri="http://purl.org/dc/elements/1.1/"/>
    <ds:schemaRef ds:uri="16c05727-aa75-4e4a-9b5f-8a80a1165891"/>
    <ds:schemaRef ds:uri="http://www.w3.org/XML/1998/namespac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115</TotalTime>
  <Words>278</Words>
  <Application>Microsoft Office PowerPoint</Application>
  <PresentationFormat>Widescreen</PresentationFormat>
  <Paragraphs>26</Paragraphs>
  <Slides>5</Slides>
  <Notes>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Corbel</vt:lpstr>
      <vt:lpstr>Wingdings</vt:lpstr>
      <vt:lpstr>Office Theme</vt:lpstr>
      <vt:lpstr>COVID-19 Projection and Policies for Ontario</vt:lpstr>
      <vt:lpstr>Covid-19 Analysis for Ontario</vt:lpstr>
      <vt:lpstr>Ontario Outbreak</vt:lpstr>
      <vt:lpstr>Ontario Hospitalization , ICU Occupancy and ICU with Ventilators</vt:lpstr>
      <vt:lpstr>SIR Model – ALSO THE ONE WE SELECTED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Projection and Policies for Ontario</dc:title>
  <dc:creator>Tushar Aggarwal</dc:creator>
  <cp:lastModifiedBy>Tushar Aggarwal</cp:lastModifiedBy>
  <cp:revision>7</cp:revision>
  <dcterms:created xsi:type="dcterms:W3CDTF">2020-12-19T01:39:30Z</dcterms:created>
  <dcterms:modified xsi:type="dcterms:W3CDTF">2020-12-19T03:35:25Z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